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1"/>
    <p:sldMasterId id="2147483680" r:id="rId2"/>
    <p:sldMasterId id="2147483681" r:id="rId3"/>
    <p:sldMasterId id="2147488087" r:id="rId4"/>
  </p:sldMasterIdLst>
  <p:notesMasterIdLst>
    <p:notesMasterId r:id="rId42"/>
  </p:notesMasterIdLst>
  <p:handoutMasterIdLst>
    <p:handoutMasterId r:id="rId43"/>
  </p:handoutMasterIdLst>
  <p:sldIdLst>
    <p:sldId id="331" r:id="rId5"/>
    <p:sldId id="332" r:id="rId6"/>
    <p:sldId id="338" r:id="rId7"/>
    <p:sldId id="390" r:id="rId8"/>
    <p:sldId id="419" r:id="rId9"/>
    <p:sldId id="363" r:id="rId10"/>
    <p:sldId id="381" r:id="rId11"/>
    <p:sldId id="369" r:id="rId12"/>
    <p:sldId id="380" r:id="rId13"/>
    <p:sldId id="420" r:id="rId14"/>
    <p:sldId id="365" r:id="rId15"/>
    <p:sldId id="397" r:id="rId16"/>
    <p:sldId id="362" r:id="rId17"/>
    <p:sldId id="411" r:id="rId18"/>
    <p:sldId id="394" r:id="rId19"/>
    <p:sldId id="407" r:id="rId20"/>
    <p:sldId id="372" r:id="rId21"/>
    <p:sldId id="400" r:id="rId22"/>
    <p:sldId id="421" r:id="rId23"/>
    <p:sldId id="412" r:id="rId24"/>
    <p:sldId id="401" r:id="rId25"/>
    <p:sldId id="414" r:id="rId26"/>
    <p:sldId id="417" r:id="rId27"/>
    <p:sldId id="395" r:id="rId28"/>
    <p:sldId id="404" r:id="rId29"/>
    <p:sldId id="410" r:id="rId30"/>
    <p:sldId id="415" r:id="rId31"/>
    <p:sldId id="422" r:id="rId32"/>
    <p:sldId id="396" r:id="rId33"/>
    <p:sldId id="377" r:id="rId34"/>
    <p:sldId id="364" r:id="rId35"/>
    <p:sldId id="378" r:id="rId36"/>
    <p:sldId id="389" r:id="rId37"/>
    <p:sldId id="354" r:id="rId38"/>
    <p:sldId id="367" r:id="rId39"/>
    <p:sldId id="424" r:id="rId40"/>
    <p:sldId id="427" r:id="rId41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A46121D-3A7C-4FDD-B3A0-F3D42E9C28C0}">
          <p14:sldIdLst>
            <p14:sldId id="331"/>
            <p14:sldId id="332"/>
            <p14:sldId id="338"/>
            <p14:sldId id="390"/>
            <p14:sldId id="419"/>
            <p14:sldId id="363"/>
            <p14:sldId id="381"/>
            <p14:sldId id="369"/>
            <p14:sldId id="380"/>
            <p14:sldId id="420"/>
            <p14:sldId id="365"/>
            <p14:sldId id="397"/>
            <p14:sldId id="362"/>
            <p14:sldId id="411"/>
            <p14:sldId id="394"/>
            <p14:sldId id="407"/>
            <p14:sldId id="372"/>
            <p14:sldId id="400"/>
            <p14:sldId id="421"/>
            <p14:sldId id="412"/>
            <p14:sldId id="401"/>
            <p14:sldId id="414"/>
            <p14:sldId id="417"/>
            <p14:sldId id="395"/>
            <p14:sldId id="404"/>
            <p14:sldId id="410"/>
            <p14:sldId id="415"/>
            <p14:sldId id="422"/>
            <p14:sldId id="396"/>
            <p14:sldId id="377"/>
            <p14:sldId id="364"/>
            <p14:sldId id="378"/>
            <p14:sldId id="389"/>
            <p14:sldId id="354"/>
            <p14:sldId id="367"/>
          </p14:sldIdLst>
        </p14:section>
        <p14:section name="Leaderboards" id="{297B4E9A-ECDF-4F2B-816D-3C5F8B0D18E0}">
          <p14:sldIdLst>
            <p14:sldId id="424"/>
          </p14:sldIdLst>
        </p14:section>
        <p14:section name="Whiteboard" id="{600767BB-2920-45F0-A209-61AEE0ADADD9}">
          <p14:sldIdLst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6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99"/>
    <a:srgbClr val="FFBDBD"/>
    <a:srgbClr val="FF0000"/>
    <a:srgbClr val="000000"/>
    <a:srgbClr val="FFC600"/>
    <a:srgbClr val="00F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86" autoAdjust="0"/>
    <p:restoredTop sz="97377" autoAdjust="0"/>
  </p:normalViewPr>
  <p:slideViewPr>
    <p:cSldViewPr>
      <p:cViewPr varScale="1">
        <p:scale>
          <a:sx n="85" d="100"/>
          <a:sy n="85" d="100"/>
        </p:scale>
        <p:origin x="173" y="58"/>
      </p:cViewPr>
      <p:guideLst>
        <p:guide orient="horz"/>
        <p:guide pos="56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6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2458080"/>
        <c:axId val="552458472"/>
        <c:axId val="550318960"/>
      </c:bar3DChart>
      <c:catAx>
        <c:axId val="552458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2458472"/>
        <c:crosses val="autoZero"/>
        <c:auto val="1"/>
        <c:lblAlgn val="ctr"/>
        <c:lblOffset val="100"/>
        <c:noMultiLvlLbl val="0"/>
      </c:catAx>
      <c:valAx>
        <c:axId val="552458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2458080"/>
        <c:crosses val="autoZero"/>
        <c:crossBetween val="between"/>
      </c:valAx>
      <c:serAx>
        <c:axId val="550318960"/>
        <c:scaling>
          <c:orientation val="minMax"/>
        </c:scaling>
        <c:delete val="0"/>
        <c:axPos val="b"/>
        <c:majorTickMark val="out"/>
        <c:minorTickMark val="none"/>
        <c:tickLblPos val="nextTo"/>
        <c:crossAx val="55245847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75959249538252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A.</c:v>
                </c:pt>
                <c:pt idx="1">
                  <c:v>B.</c:v>
                </c:pt>
              </c:strCache>
            </c:strRef>
          </c:cat>
          <c:val>
            <c:numRef>
              <c:f>Sheet1!$B$1:$B$2</c:f>
              <c:numCache>
                <c:formatCode>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5503504"/>
        <c:axId val="685503896"/>
        <c:axId val="0"/>
      </c:bar3DChart>
      <c:catAx>
        <c:axId val="68550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685503896"/>
        <c:crosses val="autoZero"/>
        <c:auto val="1"/>
        <c:lblAlgn val="ctr"/>
        <c:lblOffset val="100"/>
        <c:noMultiLvlLbl val="0"/>
      </c:catAx>
      <c:valAx>
        <c:axId val="685503896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685503504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75959249538252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A.</c:v>
                </c:pt>
                <c:pt idx="1">
                  <c:v>B.</c:v>
                </c:pt>
              </c:strCache>
            </c:strRef>
          </c:cat>
          <c:val>
            <c:numRef>
              <c:f>Sheet1!$B$1:$B$2</c:f>
              <c:numCache>
                <c:formatCode>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5504288"/>
        <c:axId val="685509776"/>
        <c:axId val="0"/>
      </c:bar3DChart>
      <c:catAx>
        <c:axId val="68550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685509776"/>
        <c:crosses val="autoZero"/>
        <c:auto val="1"/>
        <c:lblAlgn val="ctr"/>
        <c:lblOffset val="100"/>
        <c:noMultiLvlLbl val="0"/>
      </c:catAx>
      <c:valAx>
        <c:axId val="685509776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685504288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1E7AB3-D096-4871-BA03-1CE57656BE8D}" type="datetimeFigureOut">
              <a:rPr lang="en-US"/>
              <a:pPr>
                <a:defRPr/>
              </a:pPr>
              <a:t>9/22/2015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F51606-DE80-4E28-A7D6-999B9FE0F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69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D856F48-B3DD-4868-B722-0990FA4C8004}" type="datetimeFigureOut">
              <a:rPr lang="en-US"/>
              <a:pPr>
                <a:defRPr/>
              </a:pPr>
              <a:t>9/22/2015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49E45A-D73C-4BF2-9F04-FF17BBBE04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01371A-0EC1-4936-A636-5FC780A8F69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5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F918F1-60C8-4077-8D66-61E09750974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92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009D23-538D-4500-95D4-CAEED92D637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0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C7E65C-7721-4D6A-A8DA-01715BD22C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86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59CA97-B368-44CA-AD35-EDA09408C2D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10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7AACA2-7639-48A7-8A76-8F17B8C7B19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36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8DACC2-8FF9-4B8A-BF1B-F25D37E8FB1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45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735B-11B4-4E80-AD23-BA6170FBBB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28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0847A-02E6-46C7-90CD-D77849E3D58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30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CB8CB-4D98-43A5-AF19-0E4D50D2E0D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59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90C4BF-F48D-4B84-AFE8-DC83EFA0D4E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2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C21C9F-B1EA-408B-8E35-1DACF1FEE72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3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2119EA-3DD0-4D56-9323-CB948AB532A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1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119EE-27F2-406D-9752-956DCF4A3F7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11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31B7F8-2D23-4CA6-BA50-1E05AABC2E0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8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A3FE62-8F6E-47DB-AD3A-DAF60158230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38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27973-B3D0-4759-9E34-CFAABBCBA44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1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4E18AB-E1DD-4C7E-94ED-17CAE171A04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18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91C58-6069-4A9D-832A-AAE0A1B2F01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87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B1E805-EF08-4176-9B56-E828DDE00FC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93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57B48-DA0E-404F-B86D-8C90E045A33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08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FE10CB-9A7D-416B-A181-FF4022DF51C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6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2B5FC8-733C-4A4E-9D22-D26BD69A68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30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CAC885-042D-4BE2-8261-A386A31EB37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02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41D083-5D21-43ED-BDD1-A03D457E3BF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43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875B2-07D9-4C37-9053-BB7F5F0A693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3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02DDF-8985-4517-B5B6-F12C179451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668E7-839E-4072-A5FF-0BBE62D760D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9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97DB2D-3C37-45F7-9E1B-17EA10CCB68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D92E6C-5435-4955-B0F8-EE7902BD836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78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48E3DA-1E22-44CF-A2D0-7130656E15A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2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36.xml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693988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A57E-FB0C-4262-897F-0553113C5A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6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3_2-Content Left_2-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2514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800600" y="1066800"/>
            <a:ext cx="3886200" cy="25146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6"/>
          </p:nvPr>
        </p:nvSpPr>
        <p:spPr>
          <a:xfrm>
            <a:off x="457200" y="3810000"/>
            <a:ext cx="4038600" cy="2514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4800600" y="3810000"/>
            <a:ext cx="3886200" cy="25146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788D6-A274-45B2-9211-87C3ACB131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5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1_Content Top_Graph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2362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" y="3733800"/>
            <a:ext cx="8229600" cy="2590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21CD4-A89D-4D93-A264-67EFB31BA9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7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2_Content Top_Graph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160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" y="2971800"/>
            <a:ext cx="8229600" cy="3352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EB1B5-6A62-4644-BE04-8D1CBC32B0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61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1-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>
            <a:lvl1pPr>
              <a:buFont typeface="Arial" pitchFamily="34" charset="0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4CC31-78AD-40AC-B091-BDF090A6D5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22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2_Conten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6"/>
          </p:nvPr>
        </p:nvSpPr>
        <p:spPr>
          <a:xfrm>
            <a:off x="4724400" y="1066800"/>
            <a:ext cx="4038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4008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8AB39-129F-4D3F-A5A1-68B987A221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"/>
          </a:xfrm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2"/>
          </p:nvPr>
        </p:nvSpPr>
        <p:spPr>
          <a:xfrm>
            <a:off x="457200" y="1752600"/>
            <a:ext cx="8229600" cy="4572000"/>
          </a:xfrm>
        </p:spPr>
        <p:txBody>
          <a:bodyPr/>
          <a:lstStyle>
            <a:lvl1pPr>
              <a:defRPr sz="2400"/>
            </a:lvl1pPr>
            <a:lvl2pPr>
              <a:buNone/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3924-F2E5-41C9-BC24-13C0D110CE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1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CBD8-BF7A-461B-9FC9-548FB94E65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29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097CA-87C5-443D-89A7-85FF5C95C129}" type="datetimeFigureOut">
              <a:rPr lang="en-US" smtClean="0"/>
              <a:pPr>
                <a:defRPr/>
              </a:pPr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Lesson 06.01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EC366-894A-4A57-9605-A08F8B2827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3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097CA-87C5-443D-89A7-85FF5C95C129}" type="datetimeFigureOut">
              <a:rPr lang="en-US" smtClean="0"/>
              <a:pPr>
                <a:defRPr/>
              </a:pPr>
              <a:t>9/22/2015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Lesson 06.01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EC366-894A-4A57-9605-A08F8B2827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2336931850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11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9/22/2015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2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 Lesson Title Slide splash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12648" y="969264"/>
            <a:ext cx="8229600" cy="786384"/>
          </a:xfrm>
        </p:spPr>
        <p:txBody>
          <a:bodyPr/>
          <a:lstStyle>
            <a:lvl1pPr algn="ctr">
              <a:buNone/>
              <a:defRPr sz="3600" b="1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2648" y="1920240"/>
            <a:ext cx="8229600" cy="470916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DA078-EB2A-4766-8BD8-7578DBE5F8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2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 smtClean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 smtClean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9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 smtClean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1494444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52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9/22/2015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5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2 Lesson Title Slide splash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38200"/>
            <a:ext cx="8229600" cy="1298448"/>
          </a:xfrm>
        </p:spPr>
        <p:txBody>
          <a:bodyPr/>
          <a:lstStyle>
            <a:lvl1pPr algn="ctr">
              <a:buNone/>
              <a:defRPr sz="3600" b="1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2648" y="2148840"/>
            <a:ext cx="8229600" cy="448056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E6519-DF27-4CE9-A693-C1785E6736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029200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DE214-3FAC-44C7-99C5-5260FBE58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6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_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" y="1219200"/>
            <a:ext cx="8229600" cy="5029200"/>
          </a:xfrm>
        </p:spPr>
        <p:txBody>
          <a:bodyPr rtlCol="0">
            <a:normAutofit/>
          </a:bodyPr>
          <a:lstStyle>
            <a:lvl1pPr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8562-EAA6-4702-9607-8355BF4B8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4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LO_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257800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426A3-601A-464C-BEE1-F8DFEC35CF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6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257800"/>
          </a:xfrm>
        </p:spPr>
        <p:txBody>
          <a:bodyPr/>
          <a:lstStyle>
            <a:lvl1pPr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738FA-7760-43B8-9923-1387278FED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1_Content Left_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800600" y="1066800"/>
            <a:ext cx="3886200" cy="5257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803B7-6F8F-4223-A4EF-9C7D67D73E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2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2_Content Left_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2895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657600" y="1066800"/>
            <a:ext cx="5029200" cy="5257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29FA2-4DA1-4D7B-A9BB-5CCB5B8A40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1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A097CA-87C5-443D-89A7-85FF5C95C129}" type="datetimeFigureOut">
              <a:rPr lang="en-US"/>
              <a:pPr>
                <a:defRPr/>
              </a:pPr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7EC366-894A-4A57-9605-A08F8B282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8" descr="600px-NJROTC_svg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8070" r:id="rId1"/>
    <p:sldLayoutId id="2147488071" r:id="rId2"/>
    <p:sldLayoutId id="2147488072" r:id="rId3"/>
    <p:sldLayoutId id="2147488073" r:id="rId4"/>
    <p:sldLayoutId id="2147488074" r:id="rId5"/>
    <p:sldLayoutId id="2147488075" r:id="rId6"/>
    <p:sldLayoutId id="2147488076" r:id="rId7"/>
    <p:sldLayoutId id="2147488077" r:id="rId8"/>
    <p:sldLayoutId id="2147488078" r:id="rId9"/>
    <p:sldLayoutId id="2147488079" r:id="rId10"/>
    <p:sldLayoutId id="2147488080" r:id="rId11"/>
    <p:sldLayoutId id="2147488081" r:id="rId12"/>
    <p:sldLayoutId id="2147488082" r:id="rId13"/>
    <p:sldLayoutId id="2147488083" r:id="rId14"/>
    <p:sldLayoutId id="2147488084" r:id="rId15"/>
    <p:sldLayoutId id="2147488085" r:id="rId16"/>
    <p:sldLayoutId id="2147488086" r:id="rId17"/>
    <p:sldLayoutId id="2147488094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8F63E5-70B0-4DB6-9A5A-A213C9C24A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4" name="Picture 7" descr="\\AHAROLDFP3\CW Development\Artist Drive\EParker\CCS (Combat Convoy Sim)\Graphic Lib\CCS PPT Interface Prototype\Images\CCS_Interface_Introduc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5118DA-EB04-4EF1-88E9-4E2691172362}" type="datetimeFigureOut">
              <a:rPr lang="en-US"/>
              <a:pPr>
                <a:defRPr/>
              </a:pPr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268D38-9503-475B-A10D-0F980672E4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9" name="Picture 6" descr="\\AHAROLDFP3\CW Development\Artist Drive\EParker\CCS (Combat Convoy Sim)\Graphic Lib\CCS PPT Interface Prototype\Images\CCS_Interface_Presentation Slid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1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8" r:id="rId1"/>
    <p:sldLayoutId id="2147488089" r:id="rId2"/>
    <p:sldLayoutId id="2147488090" r:id="rId3"/>
    <p:sldLayoutId id="2147488091" r:id="rId4"/>
    <p:sldLayoutId id="2147488092" r:id="rId5"/>
    <p:sldLayoutId id="214748809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hart" Target="../charts/chart3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66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NJROTC</a:t>
            </a:r>
            <a:r>
              <a:rPr lang="en-US" altLang="en-US" sz="14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en-US" altLang="en-US" sz="14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</a:br>
            <a: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NS-4</a:t>
            </a:r>
            <a:b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</a:br>
            <a: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Leadership and Ethics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E9EADA-A784-4B5B-B8F6-A1BAFF7998D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6923118"/>
              </p:ext>
            </p:extLst>
          </p:nvPr>
        </p:nvGraphicFramePr>
        <p:xfrm>
          <a:off x="4921250" y="2590800"/>
          <a:ext cx="3594100" cy="480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Leaders are restricted to a few techniques that can motivate personnel.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(NS4-U3L2:LQ2)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5337" y="3276600"/>
            <a:ext cx="7772400" cy="48006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dirty="0" smtClean="0"/>
              <a:t>True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dirty="0" smtClean="0"/>
              <a:t>False</a:t>
            </a:r>
            <a:endParaRPr lang="en-US" dirty="0"/>
          </a:p>
        </p:txBody>
      </p:sp>
      <p:sp>
        <p:nvSpPr>
          <p:cNvPr id="7" name="CAI1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238241" y="4791075"/>
            <a:ext cx="402336" cy="402336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61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Eleven Techniques for Getting Cooperation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14400"/>
            <a:ext cx="4797425" cy="5257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endParaRPr lang="en-US" altLang="en-US" sz="1600" smtClean="0"/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altLang="en-US" sz="2800" smtClean="0"/>
              <a:t>Stimulate unit or organizational pride.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endParaRPr lang="en-US" altLang="en-US" sz="2800" smtClean="0"/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altLang="en-US" sz="2800" smtClean="0"/>
              <a:t>Don’t criticize another officer or organization in front of subordinates.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endParaRPr lang="en-US" altLang="en-US" sz="2800" smtClean="0"/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altLang="en-US" sz="2800" smtClean="0"/>
              <a:t>Keep your subordinates informed.</a:t>
            </a:r>
          </a:p>
        </p:txBody>
      </p:sp>
      <p:pic>
        <p:nvPicPr>
          <p:cNvPr id="30724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263D575-BB7E-416F-99F4-D0DA417A00D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0726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1-3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143000"/>
            <a:ext cx="45688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Leaders can create a cooperative group by: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1600" dirty="0" smtClean="0"/>
          </a:p>
          <a:p>
            <a:pPr eaLnBrk="1" hangingPunct="1">
              <a:defRPr/>
            </a:pPr>
            <a:r>
              <a:rPr lang="en-US" sz="2800" dirty="0" smtClean="0"/>
              <a:t>Demonstrating pride in the group.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Withholding negative criticism of others.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Sharing information with subordinates.</a:t>
            </a:r>
          </a:p>
        </p:txBody>
      </p:sp>
      <p:pic>
        <p:nvPicPr>
          <p:cNvPr id="31748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4B3ABD96-8C62-4654-9BE6-47D70768A6E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1750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Eleven Techniques for Getting Cooperation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66800"/>
            <a:ext cx="4568825" cy="5257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 startAt="4"/>
            </a:pPr>
            <a:endParaRPr lang="en-US" altLang="en-US" sz="1400" dirty="0" smtClean="0"/>
          </a:p>
          <a:p>
            <a:pPr marL="514350" indent="-514350" eaLnBrk="1" hangingPunct="1">
              <a:buFont typeface="Arial" charset="0"/>
              <a:buAutoNum type="arabicPeriod" startAt="4"/>
            </a:pPr>
            <a:r>
              <a:rPr lang="en-US" altLang="en-US" sz="2800" dirty="0" smtClean="0"/>
              <a:t>Use the word </a:t>
            </a:r>
            <a:r>
              <a:rPr lang="en-US" altLang="en-US" sz="2800" i="1" dirty="0" smtClean="0">
                <a:solidFill>
                  <a:srgbClr val="FFFF00"/>
                </a:solidFill>
              </a:rPr>
              <a:t>we</a:t>
            </a:r>
            <a:r>
              <a:rPr lang="en-US" altLang="en-US" sz="2800" dirty="0" smtClean="0"/>
              <a:t> instead of the word </a:t>
            </a:r>
            <a:r>
              <a:rPr lang="en-US" altLang="en-US" sz="2800" i="1" dirty="0" smtClean="0">
                <a:solidFill>
                  <a:srgbClr val="FFFF00"/>
                </a:solidFill>
              </a:rPr>
              <a:t>I</a:t>
            </a:r>
            <a:r>
              <a:rPr lang="en-US" altLang="en-US" sz="2800" i="1" dirty="0" smtClean="0"/>
              <a:t> </a:t>
            </a:r>
            <a:r>
              <a:rPr lang="en-US" altLang="en-US" sz="2800" dirty="0" smtClean="0"/>
              <a:t>when appropriate.</a:t>
            </a:r>
          </a:p>
          <a:p>
            <a:pPr marL="514350" indent="-514350" eaLnBrk="1" hangingPunct="1">
              <a:buFont typeface="Arial" charset="0"/>
              <a:buAutoNum type="arabicPeriod" startAt="4"/>
            </a:pPr>
            <a:endParaRPr lang="en-US" altLang="en-US" dirty="0" smtClean="0"/>
          </a:p>
          <a:p>
            <a:pPr marL="514350" indent="-514350" eaLnBrk="1" hangingPunct="1">
              <a:buFont typeface="Arial" charset="0"/>
              <a:buAutoNum type="arabicPeriod" startAt="4"/>
            </a:pPr>
            <a:r>
              <a:rPr lang="en-US" altLang="en-US" sz="2800" dirty="0" smtClean="0"/>
              <a:t>Accept responsibility for corrections from higher authority.</a:t>
            </a:r>
          </a:p>
          <a:p>
            <a:pPr marL="514350" indent="-514350" eaLnBrk="1" hangingPunct="1">
              <a:buFont typeface="Arial" charset="0"/>
              <a:buAutoNum type="arabicPeriod" startAt="4"/>
            </a:pPr>
            <a:endParaRPr lang="en-US" altLang="en-US" dirty="0" smtClean="0"/>
          </a:p>
          <a:p>
            <a:pPr marL="514350" indent="-514350" eaLnBrk="1" hangingPunct="1">
              <a:buFont typeface="Arial" charset="0"/>
              <a:buAutoNum type="arabicPeriod" startAt="4"/>
            </a:pPr>
            <a:r>
              <a:rPr lang="en-US" altLang="en-US" sz="2800" dirty="0" smtClean="0"/>
              <a:t>Give full credit to members of the organization.</a:t>
            </a:r>
          </a:p>
        </p:txBody>
      </p:sp>
      <p:pic>
        <p:nvPicPr>
          <p:cNvPr id="3277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5240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EE66F2B-46E7-42F2-98E4-8EFAA9E9EEB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2774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4-6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8531225" cy="5257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Leaders are responsible for setting the example.</a:t>
            </a:r>
          </a:p>
          <a:p>
            <a:pPr eaLnBrk="1" hangingPunct="1"/>
            <a:endParaRPr lang="en-US" altLang="en-US" sz="1600" smtClean="0"/>
          </a:p>
          <a:p>
            <a:pPr eaLnBrk="1" hangingPunct="1"/>
            <a:r>
              <a:rPr lang="en-US" altLang="en-US" sz="2800" smtClean="0"/>
              <a:t>Speaking in the plural to include the group is easy.</a:t>
            </a:r>
          </a:p>
          <a:p>
            <a:pPr eaLnBrk="1" hangingPunct="1"/>
            <a:endParaRPr lang="en-US" altLang="en-US" sz="1600" smtClean="0"/>
          </a:p>
          <a:p>
            <a:pPr eaLnBrk="1" hangingPunct="1"/>
            <a:r>
              <a:rPr lang="en-US" altLang="en-US" sz="2800" smtClean="0"/>
              <a:t>Accepting consequences for group errors can be challenging.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BBEA5E5-FE1B-42B6-8DB4-FE9F0FB6083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  <p:pic>
        <p:nvPicPr>
          <p:cNvPr id="33798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657600"/>
            <a:ext cx="8229600" cy="259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Eleven Techniques for Getting Cooperation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19200"/>
            <a:ext cx="4568825" cy="5257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 startAt="7"/>
              <a:defRPr/>
            </a:pPr>
            <a:endParaRPr lang="en-US" sz="1600" dirty="0" smtClean="0"/>
          </a:p>
          <a:p>
            <a:pPr marL="514350" indent="-514350" eaLnBrk="1" hangingPunct="1">
              <a:buFont typeface="Arial" charset="0"/>
              <a:buAutoNum type="arabicPeriod" startAt="7"/>
              <a:defRPr/>
            </a:pPr>
            <a:r>
              <a:rPr lang="en-US" sz="2800" dirty="0" smtClean="0"/>
              <a:t>Let </a:t>
            </a:r>
            <a:r>
              <a:rPr lang="en-US" sz="2800" dirty="0"/>
              <a:t>your enlisted know that you think they are </a:t>
            </a:r>
            <a:r>
              <a:rPr lang="en-US" sz="2800" dirty="0" smtClean="0"/>
              <a:t>good.</a:t>
            </a:r>
            <a:endParaRPr lang="en-US" sz="2800" dirty="0"/>
          </a:p>
          <a:p>
            <a:pPr marL="514350" indent="-514350" eaLnBrk="1" hangingPunct="1">
              <a:buFont typeface="Arial" charset="0"/>
              <a:buAutoNum type="arabicPeriod" startAt="7"/>
              <a:defRPr/>
            </a:pPr>
            <a:endParaRPr lang="en-US" sz="2800" dirty="0"/>
          </a:p>
          <a:p>
            <a:pPr marL="514350" indent="-514350" eaLnBrk="1" hangingPunct="1">
              <a:buFont typeface="Arial" charset="0"/>
              <a:buAutoNum type="arabicPeriod" startAt="7"/>
              <a:defRPr/>
            </a:pPr>
            <a:r>
              <a:rPr lang="en-US" sz="2800" dirty="0"/>
              <a:t>Make sure that all subordinates know your policy.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34820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2514600"/>
          </a:xfrm>
        </p:spPr>
      </p:pic>
      <p:pic>
        <p:nvPicPr>
          <p:cNvPr id="34821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6576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9D5FCD25-8943-4091-8A5B-29895039771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4823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7-8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7974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Leaders should: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800" dirty="0"/>
              <a:t>Ensure that subordinates know and understand your policy.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800" dirty="0" smtClean="0"/>
              <a:t>Hold subordinates to high standards.</a:t>
            </a:r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800" dirty="0"/>
              <a:t>Freely praise subordinates when praise is </a:t>
            </a:r>
            <a:r>
              <a:rPr lang="en-US" sz="2800" dirty="0" smtClean="0"/>
              <a:t>deserved.</a:t>
            </a:r>
            <a:endParaRPr lang="en-US" sz="2800" dirty="0"/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10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sz="1000" dirty="0"/>
          </a:p>
        </p:txBody>
      </p:sp>
      <p:pic>
        <p:nvPicPr>
          <p:cNvPr id="35844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3F9CBF4-3965-47F2-8D0F-9FCF437E77E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5846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Eleven Techniques for Getting Cooperation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797425" cy="5257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 startAt="9"/>
              <a:defRPr/>
            </a:pPr>
            <a:endParaRPr lang="en-US" sz="1600" dirty="0" smtClean="0"/>
          </a:p>
          <a:p>
            <a:pPr marL="514350" indent="-514350" eaLnBrk="1" hangingPunct="1">
              <a:buFont typeface="Arial" charset="0"/>
              <a:buAutoNum type="arabicPeriod" startAt="9"/>
              <a:defRPr/>
            </a:pPr>
            <a:r>
              <a:rPr lang="en-US" sz="2800" dirty="0" smtClean="0"/>
              <a:t>Don’t </a:t>
            </a:r>
            <a:r>
              <a:rPr lang="en-US" sz="2800" dirty="0"/>
              <a:t>be </a:t>
            </a:r>
            <a:r>
              <a:rPr lang="en-US" sz="2800" dirty="0">
                <a:solidFill>
                  <a:srgbClr val="FFFF00"/>
                </a:solidFill>
              </a:rPr>
              <a:t>sarcastic: </a:t>
            </a:r>
            <a:r>
              <a:rPr lang="en-US" sz="2800" dirty="0"/>
              <a:t>sharply mocking or contemptuous.</a:t>
            </a:r>
          </a:p>
          <a:p>
            <a:pPr marL="514350" indent="-514350" eaLnBrk="1" hangingPunct="1">
              <a:buFont typeface="Arial" charset="0"/>
              <a:buAutoNum type="arabicPeriod" startAt="9"/>
              <a:defRPr/>
            </a:pPr>
            <a:endParaRPr lang="en-US" sz="2800" dirty="0"/>
          </a:p>
          <a:p>
            <a:pPr marL="514350" indent="-514350" eaLnBrk="1" hangingPunct="1">
              <a:buFont typeface="Arial" charset="0"/>
              <a:buAutoNum type="arabicPeriod" startAt="9"/>
              <a:defRPr/>
            </a:pPr>
            <a:r>
              <a:rPr lang="en-US" sz="2800" dirty="0"/>
              <a:t>Don’t threaten punishment to make an order effective.</a:t>
            </a:r>
          </a:p>
          <a:p>
            <a:pPr marL="514350" indent="-514350" eaLnBrk="1" hangingPunct="1">
              <a:buFont typeface="Arial" charset="0"/>
              <a:buAutoNum type="arabicPeriod" startAt="9"/>
              <a:defRPr/>
            </a:pPr>
            <a:endParaRPr lang="en-US" sz="2800" dirty="0"/>
          </a:p>
          <a:p>
            <a:pPr marL="514350" indent="-514350" eaLnBrk="1" hangingPunct="1">
              <a:buFont typeface="Arial" charset="0"/>
              <a:buAutoNum type="arabicPeriod" startAt="9"/>
              <a:defRPr/>
            </a:pPr>
            <a:r>
              <a:rPr lang="en-US" sz="2800" dirty="0"/>
              <a:t>Don’t invent jobs just to keep subordinates busy.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36868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1C5A462-92C7-443C-ADFE-E2831C5D661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6870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9-11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568825" cy="5257800"/>
          </a:xfrm>
        </p:spPr>
        <p:txBody>
          <a:bodyPr/>
          <a:lstStyle/>
          <a:p>
            <a:pPr eaLnBrk="1" hangingPunct="1"/>
            <a:endParaRPr lang="en-US" altLang="en-US" sz="1400" smtClean="0"/>
          </a:p>
          <a:p>
            <a:pPr eaLnBrk="1" hangingPunct="1"/>
            <a:r>
              <a:rPr lang="en-US" altLang="en-US" sz="2800" smtClean="0"/>
              <a:t>Negative actions can destroy a group’s unity.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Sarcasm</a:t>
            </a:r>
            <a:r>
              <a:rPr lang="en-US" altLang="en-US" sz="2800" smtClean="0"/>
              <a:t>, or any humiliation, is divisive to a group.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Empty threats and “busy work” also damage group </a:t>
            </a:r>
            <a:r>
              <a:rPr lang="en-US" altLang="en-US" sz="2800" smtClean="0">
                <a:solidFill>
                  <a:srgbClr val="FFFF00"/>
                </a:solidFill>
              </a:rPr>
              <a:t>esprit</a:t>
            </a:r>
            <a:r>
              <a:rPr lang="en-US" altLang="en-US" sz="2800" smtClean="0"/>
              <a:t>.</a:t>
            </a:r>
          </a:p>
        </p:txBody>
      </p:sp>
      <p:pic>
        <p:nvPicPr>
          <p:cNvPr id="3789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88A3A4B-B8E0-4592-83AF-FD538DC0A3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7894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Identify the term that means sharply mocking or contemptuous.</a:t>
            </a:r>
            <a:endParaRPr lang="en-US" sz="54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Humiliation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Bullying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Irony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Sarcasm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(NS4-U3L2:LQ3)</a:t>
            </a:r>
          </a:p>
        </p:txBody>
      </p:sp>
      <p:sp>
        <p:nvSpPr>
          <p:cNvPr id="7" name="CAI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381001" y="5007864"/>
            <a:ext cx="402336" cy="402336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8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8"/>
          <p:cNvSpPr>
            <a:spLocks noGrp="1"/>
          </p:cNvSpPr>
          <p:nvPr>
            <p:ph type="ctrTitle"/>
          </p:nvPr>
        </p:nvSpPr>
        <p:spPr>
          <a:xfrm>
            <a:off x="1143000" y="2693988"/>
            <a:ext cx="7467600" cy="1470025"/>
          </a:xfrm>
        </p:spPr>
        <p:txBody>
          <a:bodyPr/>
          <a:lstStyle/>
          <a:p>
            <a:r>
              <a:rPr lang="en-US" altLang="en-US" sz="54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Lesson 03.02</a:t>
            </a:r>
            <a:br>
              <a:rPr lang="en-US" altLang="en-US" sz="54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</a:br>
            <a:r>
              <a:rPr lang="en-US" altLang="en-US" sz="54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 Positive Leadership   Techniques: Cooperation and Discipline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1353CF-DC2F-4FEA-ADA7-D1FA325663D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Ten Techniques for Establishing Discipline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19200"/>
            <a:ext cx="4568825" cy="5257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en-US" sz="1400" dirty="0" smtClean="0"/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en-US" sz="2800" dirty="0" smtClean="0"/>
              <a:t>Praise </a:t>
            </a:r>
            <a:r>
              <a:rPr lang="en-US" sz="2800" dirty="0"/>
              <a:t>in public, </a:t>
            </a:r>
            <a:r>
              <a:rPr lang="en-US" sz="2800" dirty="0" smtClean="0">
                <a:solidFill>
                  <a:srgbClr val="FFFF00"/>
                </a:solidFill>
              </a:rPr>
              <a:t>censure</a:t>
            </a:r>
            <a:r>
              <a:rPr lang="en-US" sz="2800" dirty="0" smtClean="0"/>
              <a:t> </a:t>
            </a:r>
            <a:r>
              <a:rPr lang="en-US" sz="2800" dirty="0"/>
              <a:t>in private.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en-US" sz="2800" dirty="0"/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en-US" sz="2800" dirty="0"/>
              <a:t>Give subordinates the benefit of the doubt.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en-US" sz="2800" dirty="0"/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en-US" sz="2800" dirty="0"/>
              <a:t>Punish the individual concerned, not the group.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39940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2192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21DB59E9-F1E5-4DBA-BD4F-436C35B0CF7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9942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1-3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19200"/>
            <a:ext cx="4568825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When you’ve built a team of people, the last thing a leader should do is disrupt the </a:t>
            </a:r>
            <a:r>
              <a:rPr lang="en-US" altLang="en-US" sz="2800" dirty="0" smtClean="0">
                <a:solidFill>
                  <a:srgbClr val="FFFF00"/>
                </a:solidFill>
              </a:rPr>
              <a:t>esprit</a:t>
            </a:r>
            <a:r>
              <a:rPr lang="en-US" altLang="en-US" sz="2800" dirty="0" smtClean="0"/>
              <a:t>.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If </a:t>
            </a:r>
            <a:r>
              <a:rPr lang="en-US" altLang="en-US" sz="2800" dirty="0" smtClean="0">
                <a:solidFill>
                  <a:srgbClr val="FFFF00"/>
                </a:solidFill>
              </a:rPr>
              <a:t>censure</a:t>
            </a:r>
            <a:r>
              <a:rPr lang="en-US" altLang="en-US" sz="2800" dirty="0" smtClean="0"/>
              <a:t> is warranted, censure in private and never hold a group responsible for one person’s actions.</a:t>
            </a:r>
          </a:p>
        </p:txBody>
      </p:sp>
      <p:pic>
        <p:nvPicPr>
          <p:cNvPr id="40964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4478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CF149DF-4FA1-4DA0-A7F6-0D45CF742D0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0966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Ten Techniques for Establishing Discipline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3502025" cy="57912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 startAt="4"/>
              <a:defRPr/>
            </a:pPr>
            <a:r>
              <a:rPr lang="en-US" sz="2800" dirty="0" smtClean="0"/>
              <a:t>Take </a:t>
            </a:r>
            <a:r>
              <a:rPr lang="en-US" sz="2800" dirty="0"/>
              <a:t>into account whether or not an </a:t>
            </a:r>
            <a:r>
              <a:rPr lang="en-US" sz="2800" dirty="0">
                <a:solidFill>
                  <a:srgbClr val="FFFF00"/>
                </a:solidFill>
              </a:rPr>
              <a:t>infraction</a:t>
            </a:r>
            <a:r>
              <a:rPr lang="en-US" sz="2800" dirty="0"/>
              <a:t> </a:t>
            </a:r>
            <a:r>
              <a:rPr lang="en-US" sz="2800" dirty="0" smtClean="0"/>
              <a:t>of </a:t>
            </a:r>
            <a:r>
              <a:rPr lang="en-US" sz="2800" dirty="0"/>
              <a:t>rule </a:t>
            </a:r>
            <a:r>
              <a:rPr lang="en-US" sz="2800" dirty="0" smtClean="0"/>
              <a:t>was </a:t>
            </a:r>
            <a:r>
              <a:rPr lang="en-US" sz="2800" dirty="0"/>
              <a:t>intentional.</a:t>
            </a:r>
          </a:p>
          <a:p>
            <a:pPr marL="514350" indent="-514350" eaLnBrk="1" hangingPunct="1">
              <a:buFont typeface="Arial" charset="0"/>
              <a:buAutoNum type="arabicPeriod" startAt="4"/>
              <a:defRPr/>
            </a:pPr>
            <a:endParaRPr lang="en-US" sz="1200" dirty="0"/>
          </a:p>
          <a:p>
            <a:pPr marL="514350" indent="-514350" eaLnBrk="1" hangingPunct="1">
              <a:buFont typeface="Arial" charset="0"/>
              <a:buAutoNum type="arabicPeriod" startAt="4"/>
              <a:defRPr/>
            </a:pPr>
            <a:r>
              <a:rPr lang="en-US" sz="2800" dirty="0"/>
              <a:t>Consider a person’s record.</a:t>
            </a:r>
          </a:p>
          <a:p>
            <a:pPr marL="514350" indent="-514350" eaLnBrk="1" hangingPunct="1">
              <a:buFont typeface="Arial" charset="0"/>
              <a:buAutoNum type="arabicPeriod" startAt="4"/>
              <a:defRPr/>
            </a:pPr>
            <a:endParaRPr lang="en-US" sz="1200" dirty="0"/>
          </a:p>
          <a:p>
            <a:pPr marL="514350" indent="-514350" eaLnBrk="1" hangingPunct="1">
              <a:buFont typeface="Arial" charset="0"/>
              <a:buAutoNum type="arabicPeriod" startAt="4"/>
              <a:defRPr/>
            </a:pPr>
            <a:r>
              <a:rPr lang="en-US" sz="2800" dirty="0"/>
              <a:t>Be impartial, consistent, and </a:t>
            </a:r>
            <a:r>
              <a:rPr lang="en-US" sz="2800" dirty="0">
                <a:solidFill>
                  <a:srgbClr val="FFFF00"/>
                </a:solidFill>
              </a:rPr>
              <a:t>humane</a:t>
            </a:r>
            <a:r>
              <a:rPr lang="en-US" sz="2800" dirty="0"/>
              <a:t> </a:t>
            </a:r>
            <a:r>
              <a:rPr lang="en-US" sz="2800" dirty="0" smtClean="0"/>
              <a:t>in giving rewards </a:t>
            </a:r>
            <a:r>
              <a:rPr lang="en-US" sz="2800" dirty="0"/>
              <a:t>and punishment.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1988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914400"/>
            <a:ext cx="5029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9E9B887-E05B-4276-86C2-EDCFD7E7454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1990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4-6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7974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/>
              <a:t>When </a:t>
            </a:r>
            <a:r>
              <a:rPr lang="en-US" sz="2800" dirty="0">
                <a:solidFill>
                  <a:srgbClr val="FFFF00"/>
                </a:solidFill>
              </a:rPr>
              <a:t>censure</a:t>
            </a:r>
            <a:r>
              <a:rPr lang="en-US" sz="2800" dirty="0"/>
              <a:t> is warranted leaders should: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600" dirty="0"/>
          </a:p>
          <a:p>
            <a:pPr eaLnBrk="1" hangingPunct="1">
              <a:defRPr/>
            </a:pPr>
            <a:r>
              <a:rPr lang="en-US" sz="2800" dirty="0"/>
              <a:t>Assess intent; intentional infractions warrant greater punishment.</a:t>
            </a:r>
          </a:p>
          <a:p>
            <a:pPr eaLnBrk="1" hangingPunct="1">
              <a:defRPr/>
            </a:pPr>
            <a:endParaRPr lang="en-US" sz="1000" dirty="0"/>
          </a:p>
          <a:p>
            <a:pPr eaLnBrk="1" hangingPunct="1">
              <a:defRPr/>
            </a:pPr>
            <a:r>
              <a:rPr lang="en-US" sz="2800" dirty="0"/>
              <a:t>Consider the person’s record; a first offense warrants less severe punishment.</a:t>
            </a:r>
          </a:p>
          <a:p>
            <a:pPr eaLnBrk="1" hangingPunct="1">
              <a:defRPr/>
            </a:pPr>
            <a:endParaRPr lang="en-US" sz="1000" dirty="0"/>
          </a:p>
          <a:p>
            <a:pPr eaLnBrk="1" hangingPunct="1">
              <a:defRPr/>
            </a:pPr>
            <a:r>
              <a:rPr lang="en-US" sz="2800" dirty="0"/>
              <a:t>Refrain from taking infractions personally.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3012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2FF9D93-2902-4939-8D50-60A0AD6E3C6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014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Ten Techniques for Establishing Discipline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066800"/>
            <a:ext cx="4191000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sz="1800" dirty="0" smtClean="0"/>
          </a:p>
          <a:p>
            <a:pPr marL="347663" indent="-347663" eaLnBrk="1" hangingPunct="1">
              <a:buFont typeface="Arial" charset="0"/>
              <a:buNone/>
              <a:defRPr/>
            </a:pPr>
            <a:r>
              <a:rPr lang="en-US" sz="2800" dirty="0" smtClean="0"/>
              <a:t>7</a:t>
            </a:r>
            <a:r>
              <a:rPr lang="en-US" sz="2800" dirty="0"/>
              <a:t>. Never use severe punishment for minor offenses</a:t>
            </a:r>
            <a:r>
              <a:rPr lang="en-US" sz="2800" dirty="0" smtClean="0"/>
              <a:t>.</a:t>
            </a:r>
          </a:p>
          <a:p>
            <a:pPr marL="347663" indent="-347663" eaLnBrk="1" hangingPunct="1">
              <a:buFont typeface="Arial" charset="0"/>
              <a:buNone/>
              <a:defRPr/>
            </a:pPr>
            <a:endParaRPr lang="en-US" sz="2800" dirty="0"/>
          </a:p>
          <a:p>
            <a:pPr marL="347663" indent="-347663" eaLnBrk="1" hangingPunct="1">
              <a:buFont typeface="Arial" charset="0"/>
              <a:buNone/>
              <a:defRPr/>
            </a:pPr>
            <a:r>
              <a:rPr lang="en-US" sz="2800" dirty="0" smtClean="0"/>
              <a:t>8. As </a:t>
            </a:r>
            <a:r>
              <a:rPr lang="en-US" sz="2800" dirty="0"/>
              <a:t>soon as possible, remove senior subordinates who have demonstrated their unfitness.</a:t>
            </a:r>
          </a:p>
          <a:p>
            <a:pPr marL="514350" indent="-514350" eaLnBrk="1" hangingPunct="1">
              <a:buFont typeface="Arial" charset="0"/>
              <a:buAutoNum type="arabicPeriod" startAt="8"/>
              <a:defRPr/>
            </a:pPr>
            <a:endParaRPr lang="en-US" sz="10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 smtClean="0"/>
          </a:p>
        </p:txBody>
      </p:sp>
      <p:pic>
        <p:nvPicPr>
          <p:cNvPr id="44036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A3DA4F2-7BFC-4492-B541-B7454ABF041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4038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7-8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568825" cy="5257800"/>
          </a:xfrm>
        </p:spPr>
        <p:txBody>
          <a:bodyPr/>
          <a:lstStyle/>
          <a:p>
            <a:pPr eaLnBrk="1" hangingPunct="1"/>
            <a:endParaRPr lang="en-US" altLang="en-US" sz="1400" smtClean="0"/>
          </a:p>
          <a:p>
            <a:pPr eaLnBrk="1" hangingPunct="1"/>
            <a:r>
              <a:rPr lang="en-US" altLang="en-US" sz="2800" smtClean="0"/>
              <a:t>Punishments should fit the crime.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Minor offenses do not warrant severe punishments.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Removing unfit senior subordinates is not a severe punishment.</a:t>
            </a:r>
          </a:p>
        </p:txBody>
      </p:sp>
      <p:pic>
        <p:nvPicPr>
          <p:cNvPr id="45060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6F5511C2-F2D0-48CB-8AA8-B526CEDA7CD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5062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Ten Techniques for Establishing Discipline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8531225" cy="5257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 startAt="9"/>
            </a:pPr>
            <a:endParaRPr lang="en-US" altLang="en-US" sz="1000" smtClean="0"/>
          </a:p>
          <a:p>
            <a:pPr marL="514350" indent="-514350" eaLnBrk="1" hangingPunct="1">
              <a:buFont typeface="Arial" charset="0"/>
              <a:buAutoNum type="arabicPeriod" startAt="9"/>
            </a:pPr>
            <a:r>
              <a:rPr lang="en-US" altLang="en-US" sz="2800" smtClean="0"/>
              <a:t>Teach understanding of discipline rather than fear of it.</a:t>
            </a:r>
          </a:p>
          <a:p>
            <a:pPr marL="514350" indent="-514350" eaLnBrk="1" hangingPunct="1">
              <a:buFont typeface="Arial" charset="0"/>
              <a:buAutoNum type="arabicPeriod" startAt="9"/>
            </a:pPr>
            <a:endParaRPr lang="en-US" altLang="en-US" sz="2000" smtClean="0"/>
          </a:p>
          <a:p>
            <a:pPr marL="514350" indent="-514350" eaLnBrk="1" hangingPunct="1">
              <a:buFont typeface="Arial" charset="0"/>
              <a:buAutoNum type="arabicPeriod" startAt="9"/>
            </a:pPr>
            <a:r>
              <a:rPr lang="en-US" altLang="en-US" sz="2800" smtClean="0"/>
              <a:t>Support the correct actions of subordinates.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7FF68BD-9F10-4B52-B143-62F79EA561D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6085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  <p:pic>
        <p:nvPicPr>
          <p:cNvPr id="46086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84575"/>
            <a:ext cx="8229600" cy="259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Application of Techniques 9-10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sz="half" idx="1"/>
          </p:nvPr>
        </p:nvSpPr>
        <p:spPr>
          <a:xfrm>
            <a:off x="231775" y="1143000"/>
            <a:ext cx="4568825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Leaders should ensure that subordinates understand and accept the rules and consequences, not fear them.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sz="2800" dirty="0" smtClean="0"/>
              <a:t>Discipline is not always about punishment.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sz="2800" dirty="0" smtClean="0"/>
              <a:t>Reward subordinates who follow the rules.</a:t>
            </a:r>
          </a:p>
        </p:txBody>
      </p:sp>
      <p:pic>
        <p:nvPicPr>
          <p:cNvPr id="47108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1430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92559D1-22D9-47EB-B104-FBD8E42143E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7110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is the age-old adage regarding establishing discipline?</a:t>
            </a:r>
            <a:endParaRPr lang="en-US" sz="54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62000" y="3200399"/>
            <a:ext cx="7467600" cy="29765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Don't smile for the first three months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Praise in public; censure in private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Punish the entire group for any infraction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Teach subordinates to fear discipline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(NS4-U3L2:LQ4)</a:t>
            </a:r>
          </a:p>
        </p:txBody>
      </p:sp>
      <p:sp>
        <p:nvSpPr>
          <p:cNvPr id="7" name="CAI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381000" y="3784600"/>
            <a:ext cx="406400" cy="4064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  <a:br>
              <a:rPr lang="en-US" sz="3200" smtClean="0"/>
            </a:br>
            <a:endParaRPr lang="en-US" sz="3200" smtClean="0"/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21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VADM Williams </a:t>
            </a:r>
          </a:p>
        </p:txBody>
      </p:sp>
      <p:sp>
        <p:nvSpPr>
          <p:cNvPr id="49156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33B4FED-8E0E-4C0D-8303-0A83392AA80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6030913"/>
            <a:ext cx="3429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Select Video to Start or Pause</a:t>
            </a:r>
          </a:p>
        </p:txBody>
      </p:sp>
      <p:pic>
        <p:nvPicPr>
          <p:cNvPr id="2" name="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838995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8"/>
          <p:cNvSpPr>
            <a:spLocks noGrp="1"/>
          </p:cNvSpPr>
          <p:nvPr>
            <p:ph type="ctrTitle"/>
          </p:nvPr>
        </p:nvSpPr>
        <p:spPr>
          <a:xfrm>
            <a:off x="1524000" y="2865438"/>
            <a:ext cx="7467600" cy="1858962"/>
          </a:xfrm>
        </p:spPr>
        <p:txBody>
          <a:bodyPr/>
          <a:lstStyle/>
          <a:p>
            <a:pPr algn="l"/>
            <a:r>
              <a:rPr lang="en-US" altLang="en-US" sz="4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Explain the most effective leadership techniques involved in getting cooperation and establishing discipline.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E44ED1-A8EF-4182-A3D6-E4E0410CEE3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1590675"/>
            <a:ext cx="4114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+mj-lt"/>
              </a:rPr>
              <a:t>Lesson Goal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Self-Evaluation: Getting Cooperation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797425" cy="5257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Take five minutes to complete the self-evaluation forms, pp. 29-30.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Honestly evaluate the techniques you currently use as a leader.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Note ways in which you could improve your performance.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AD77F1B-6E31-4E5B-8568-AFE4337CF7A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0181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  <p:pic>
        <p:nvPicPr>
          <p:cNvPr id="50182" name="Picture 7" descr="Y:\NJROTC\Naval Science 4\Graphics\Module 01-08 Leadership and Ethics\Module 03\Lesson 03.02\Pre Art\get_cooperation_a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914400"/>
            <a:ext cx="38862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Cadet Responses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19200"/>
            <a:ext cx="4568825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How did you assess your leadership techniques?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2800" dirty="0" smtClean="0"/>
              <a:t>Which areas did you rate yourself highly?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2800" dirty="0" smtClean="0"/>
              <a:t>Which areas did you note needed improvement?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2800" dirty="0" smtClean="0"/>
              <a:t>How do you plan to make improvements?</a:t>
            </a:r>
          </a:p>
        </p:txBody>
      </p:sp>
      <p:pic>
        <p:nvPicPr>
          <p:cNvPr id="51204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3716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0517871E-8CBB-46F8-8FE5-DF3D76C372B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1206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Self-Evaluation: Establishing Discipline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721225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Take five minutes to complete the self-evaluation forms, pp. 31-32.</a:t>
            </a:r>
          </a:p>
          <a:p>
            <a:pPr eaLnBrk="1" hangingPunct="1"/>
            <a:endParaRPr lang="en-US" altLang="en-US" sz="1200" dirty="0" smtClean="0"/>
          </a:p>
          <a:p>
            <a:pPr eaLnBrk="1" hangingPunct="1"/>
            <a:r>
              <a:rPr lang="en-US" altLang="en-US" sz="2800" dirty="0" smtClean="0"/>
              <a:t>Honestly evaluate the techniques you currently use as a leader.</a:t>
            </a:r>
          </a:p>
          <a:p>
            <a:pPr eaLnBrk="1" hangingPunct="1"/>
            <a:endParaRPr lang="en-US" altLang="en-US" sz="1200" dirty="0" smtClean="0"/>
          </a:p>
          <a:p>
            <a:pPr eaLnBrk="1" hangingPunct="1"/>
            <a:r>
              <a:rPr lang="en-US" altLang="en-US" sz="2800" dirty="0" smtClean="0"/>
              <a:t>Note ways in which you could improve your performance.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52228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F75C135C-42BF-4EA2-849E-C83EFC817F3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2230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Cadet Responses</a:t>
            </a:r>
            <a:endParaRPr lang="en-US" altLang="en-US" sz="2400" smtClean="0"/>
          </a:p>
        </p:txBody>
      </p:sp>
      <p:sp>
        <p:nvSpPr>
          <p:cNvPr id="53251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19200"/>
            <a:ext cx="4568825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How did you assess your leadership techniques?</a:t>
            </a:r>
          </a:p>
          <a:p>
            <a:pPr eaLnBrk="1" hangingPunct="1"/>
            <a:endParaRPr lang="en-US" altLang="en-US" sz="1600" dirty="0" smtClean="0"/>
          </a:p>
          <a:p>
            <a:pPr eaLnBrk="1" hangingPunct="1"/>
            <a:r>
              <a:rPr lang="en-US" altLang="en-US" sz="2800" dirty="0" smtClean="0"/>
              <a:t>Which areas did you rate yourself highly?</a:t>
            </a:r>
          </a:p>
          <a:p>
            <a:pPr eaLnBrk="1" hangingPunct="1"/>
            <a:endParaRPr lang="en-US" altLang="en-US" sz="1600" dirty="0" smtClean="0"/>
          </a:p>
          <a:p>
            <a:pPr eaLnBrk="1" hangingPunct="1"/>
            <a:r>
              <a:rPr lang="en-US" altLang="en-US" sz="2800" dirty="0" smtClean="0"/>
              <a:t>Which areas did you note needed improvement?</a:t>
            </a:r>
          </a:p>
          <a:p>
            <a:pPr eaLnBrk="1" hangingPunct="1"/>
            <a:endParaRPr lang="en-US" altLang="en-US" sz="1600" dirty="0" smtClean="0"/>
          </a:p>
          <a:p>
            <a:pPr eaLnBrk="1" hangingPunct="1"/>
            <a:r>
              <a:rPr lang="en-US" altLang="en-US" sz="2800" dirty="0" smtClean="0"/>
              <a:t>How do you plan to make improvements?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5325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3716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15350C2-A5A9-42B9-AB0A-463032FFD74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3254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Lesson Summary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In this lesson you have: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sz="16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Learned the most effective leadership techniques for getting cooperation and establishing discipline.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Listed the seven categories of leadership techniques.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Stated the eleven techniques involved in getting cooperation.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sz="10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187C188-E420-4FB1-A3EE-79DDA9B1207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4277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Lesson Summary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257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In this lesson you have: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sz="16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Stated the ten techniques for </a:t>
            </a:r>
            <a:r>
              <a:rPr lang="en-US" sz="2800" dirty="0" smtClean="0"/>
              <a:t>establishing discipline.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Defined the key terms: </a:t>
            </a:r>
            <a:r>
              <a:rPr lang="en-US" sz="2800" dirty="0" smtClean="0"/>
              <a:t>sarcastic, censure, infraction, and humane.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Evaluated self-performance as a leader in techniques involved in </a:t>
            </a:r>
            <a:r>
              <a:rPr lang="en-US" sz="2800" dirty="0" smtClean="0"/>
              <a:t>getting cooperation and establishing discipline.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sz="10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A41B609-2E2B-42CA-9552-8D2C8ED1513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5301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LeaderBoardTitle"/>
          <p:cNvSpPr>
            <a:spLocks noGrp="1"/>
          </p:cNvSpPr>
          <p:nvPr>
            <p:ph type="title"/>
          </p:nvPr>
        </p:nvSpPr>
        <p:spPr>
          <a:xfrm>
            <a:off x="219808" y="67408"/>
            <a:ext cx="7886700" cy="1325563"/>
          </a:xfrm>
        </p:spPr>
        <p:txBody>
          <a:bodyPr/>
          <a:lstStyle/>
          <a:p>
            <a:r>
              <a:rPr lang="en-US" dirty="0" smtClean="0"/>
              <a:t>Leaderboard</a:t>
            </a:r>
            <a:endParaRPr lang="en-US" dirty="0"/>
          </a:p>
        </p:txBody>
      </p:sp>
      <p:graphicFrame>
        <p:nvGraphicFramePr>
          <p:cNvPr id="4" name="TPLeaderBoard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87317"/>
              </p:ext>
            </p:extLst>
          </p:nvPr>
        </p:nvGraphicFramePr>
        <p:xfrm>
          <a:off x="127000" y="1333500"/>
          <a:ext cx="8890000" cy="5029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7000"/>
                <a:gridCol w="3048000"/>
                <a:gridCol w="1397000"/>
                <a:gridCol w="3048000"/>
              </a:tblGrid>
              <a:tr h="3175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Points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smtClean="0"/>
                        <a:t>Participant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smtClean="0"/>
                        <a:t>Points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smtClean="0"/>
                        <a:t>Participant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100527" y="252446"/>
            <a:ext cx="8595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Last</a:t>
            </a:r>
          </a:p>
          <a:p>
            <a:pPr algn="ctr" eaLnBrk="0" hangingPunct="0"/>
            <a:r>
              <a:rPr lang="en-US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Slide</a:t>
            </a:r>
            <a:endParaRPr lang="en-US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cs typeface="+mn-cs"/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 rot="16200000">
            <a:off x="7332243" y="403643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8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2446"/>
            <a:ext cx="7886700" cy="7381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Whiteboard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78820" y="17585"/>
            <a:ext cx="750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Last</a:t>
            </a:r>
          </a:p>
          <a:p>
            <a:pPr algn="ctr" eaLnBrk="0" hangingPunct="0"/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Slide</a:t>
            </a: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cs typeface="+mn-cs"/>
            </a:endParaRPr>
          </a:p>
        </p:txBody>
      </p:sp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>
          <a:xfrm rot="16200000">
            <a:off x="7710063" y="102626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Learning Objectives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55575" y="914400"/>
            <a:ext cx="8229600" cy="5257800"/>
          </a:xfrm>
        </p:spPr>
        <p:txBody>
          <a:bodyPr/>
          <a:lstStyle/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smtClean="0">
                <a:solidFill>
                  <a:srgbClr val="FFFFFF"/>
                </a:solidFill>
              </a:rPr>
              <a:t>List the seven categories of leadership techniques.</a:t>
            </a:r>
          </a:p>
          <a:p>
            <a:pPr marL="457200" indent="-457200" eaLnBrk="1" hangingPunct="1"/>
            <a:endParaRPr lang="en-US" altLang="en-US" sz="120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smtClean="0">
                <a:solidFill>
                  <a:srgbClr val="FFFFFF"/>
                </a:solidFill>
              </a:rPr>
              <a:t>State the eleven techniques involved in getting cooperation.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120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smtClean="0">
                <a:solidFill>
                  <a:srgbClr val="FFFFFF"/>
                </a:solidFill>
              </a:rPr>
              <a:t>State the ten techniques involved in establishing discipline.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120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smtClean="0">
                <a:solidFill>
                  <a:srgbClr val="FFFFFF"/>
                </a:solidFill>
              </a:rPr>
              <a:t>Define the key terms: sarcastic, censure, infraction, and humane.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120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smtClean="0">
                <a:solidFill>
                  <a:srgbClr val="FFFFFF"/>
                </a:solidFill>
              </a:rPr>
              <a:t>Evaluate self-performance as a leader in techniques of getting cooperation and establishing discipline.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120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smtClean="0"/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b="1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F1A9144-9C2F-45D8-8E00-91468DEBC72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1885230"/>
              </p:ext>
            </p:extLst>
          </p:nvPr>
        </p:nvGraphicFramePr>
        <p:xfrm>
          <a:off x="4936490" y="2667000"/>
          <a:ext cx="3594100" cy="460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 would like to learn how to get cooperation from others and establish discipline in my unit.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(NS4-U3L2:LQ1)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3429000"/>
            <a:ext cx="7772400" cy="48006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dirty="0" smtClean="0"/>
              <a:t>Yes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dirty="0" smtClean="0"/>
              <a:t>No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24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Review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19200"/>
            <a:ext cx="4568825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There are many </a:t>
            </a:r>
            <a:r>
              <a:rPr lang="en-US" altLang="en-US" sz="2800" dirty="0" smtClean="0">
                <a:solidFill>
                  <a:srgbClr val="FFFF00"/>
                </a:solidFill>
              </a:rPr>
              <a:t>leadership</a:t>
            </a:r>
            <a:r>
              <a:rPr lang="en-US" altLang="en-US" sz="2800" dirty="0" smtClean="0"/>
              <a:t> techniques that can motivate personnel.</a:t>
            </a:r>
          </a:p>
          <a:p>
            <a:pPr eaLnBrk="1" hangingPunct="1"/>
            <a:endParaRPr lang="en-US" altLang="en-US" sz="1000" dirty="0" smtClean="0"/>
          </a:p>
          <a:p>
            <a:pPr eaLnBrk="1" hangingPunct="1"/>
            <a:r>
              <a:rPr lang="en-US" altLang="en-US" sz="2800" dirty="0" smtClean="0"/>
              <a:t>This lesson will review the </a:t>
            </a:r>
            <a:r>
              <a:rPr lang="en-US" altLang="en-US" sz="2800" dirty="0" smtClean="0">
                <a:solidFill>
                  <a:srgbClr val="FFFF00"/>
                </a:solidFill>
              </a:rPr>
              <a:t>seven</a:t>
            </a:r>
            <a:r>
              <a:rPr lang="en-US" altLang="en-US" sz="2800" dirty="0" smtClean="0"/>
              <a:t> categories of leadership techniques, and explain the </a:t>
            </a:r>
            <a:r>
              <a:rPr lang="en-US" altLang="en-US" sz="2800" dirty="0" smtClean="0">
                <a:solidFill>
                  <a:srgbClr val="FFFF00"/>
                </a:solidFill>
              </a:rPr>
              <a:t>eleven</a:t>
            </a:r>
            <a:r>
              <a:rPr lang="en-US" altLang="en-US" sz="2800" dirty="0" smtClean="0"/>
              <a:t> techniques for getting cooperation and </a:t>
            </a:r>
            <a:r>
              <a:rPr lang="en-US" altLang="en-US" sz="2800" dirty="0" smtClean="0">
                <a:solidFill>
                  <a:srgbClr val="FFFF00"/>
                </a:solidFill>
              </a:rPr>
              <a:t>ten</a:t>
            </a:r>
            <a:r>
              <a:rPr lang="en-US" altLang="en-US" sz="2800" dirty="0" smtClean="0"/>
              <a:t> techniques for establishing discipline.</a:t>
            </a:r>
          </a:p>
        </p:txBody>
      </p:sp>
      <p:pic>
        <p:nvPicPr>
          <p:cNvPr id="25604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4478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3DFB4AD7-B8FB-44B6-BC07-265B190FA77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5606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Qualifier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14400"/>
            <a:ext cx="8229600" cy="9144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en-US" sz="2800" smtClean="0"/>
              <a:t>   The following lists of categories and techniques should not be considered all inclusive.</a:t>
            </a:r>
          </a:p>
        </p:txBody>
      </p:sp>
      <p:pic>
        <p:nvPicPr>
          <p:cNvPr id="26628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43125"/>
            <a:ext cx="8229600" cy="3352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FA3BC140-DBEF-4AAD-88A7-90705BADC0E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6630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 Seven Categories of Leadership Techniques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295400"/>
            <a:ext cx="4797425" cy="5257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endParaRPr lang="en-US" altLang="en-US" sz="1600" dirty="0" smtClean="0"/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altLang="en-US" sz="2800" dirty="0" smtClean="0"/>
              <a:t>Giving commands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endParaRPr lang="en-US" altLang="en-US" sz="2800" dirty="0" smtClean="0"/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altLang="en-US" sz="2800" dirty="0" smtClean="0"/>
              <a:t>Giving orders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endParaRPr lang="en-US" altLang="en-US" sz="2800" dirty="0" smtClean="0"/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altLang="en-US" sz="2800" dirty="0" smtClean="0"/>
              <a:t>Getting cooperation</a:t>
            </a:r>
          </a:p>
          <a:p>
            <a:pPr marL="514350" indent="-514350" eaLnBrk="1" hangingPunct="1">
              <a:buFont typeface="Arial" charset="0"/>
              <a:buAutoNum type="arabicPeriod"/>
            </a:pPr>
            <a:endParaRPr lang="en-US" altLang="en-US" sz="2800" dirty="0" smtClean="0"/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altLang="en-US" sz="2800" dirty="0" smtClean="0"/>
              <a:t>Establishing discipline</a:t>
            </a:r>
          </a:p>
        </p:txBody>
      </p:sp>
      <p:pic>
        <p:nvPicPr>
          <p:cNvPr id="2765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3716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95722001-251F-4859-9B2E-B21CB065B74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7654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z="3400" smtClean="0"/>
              <a:t>Seven Categories of Leadership Techniques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5688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1600" smtClean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/>
              <a:t>5. Improving morale that is low because of feelings of insecurity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smtClean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/>
              <a:t>6. Improving morale that is low because of feelings of lack of recognition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smtClean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/>
              <a:t>7. Properly using organization and administration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smtClean="0"/>
          </a:p>
        </p:txBody>
      </p:sp>
      <p:pic>
        <p:nvPicPr>
          <p:cNvPr id="28676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7310A29-5F4B-4D0D-B9C0-B5D185857A4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8678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03.02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Summary of changes as of 5/17&amp;quot;&quot;/&gt;&lt;property id=&quot;20307&quot; value=&quot;300&quot;/&gt;&lt;/object&gt;&lt;object type=&quot;3&quot; unique_id=&quot;10005&quot;&gt;&lt;property id=&quot;20148&quot; value=&quot;5&quot;/&gt;&lt;property id=&quot;20300&quot; value=&quot;Slide 2&quot;/&gt;&lt;property id=&quot;20307&quot; value=&quot;299&quot;/&gt;&lt;/object&gt;&lt;object type=&quot;3&quot; unique_id=&quot;10006&quot;&gt;&lt;property id=&quot;20148&quot; value=&quot;5&quot;/&gt;&lt;property id=&quot;20300&quot; value=&quot;Slide 3&quot;/&gt;&lt;property id=&quot;20307&quot; value=&quot;301&quot;/&gt;&lt;/object&gt;&lt;object type=&quot;3&quot; unique_id=&quot;10007&quot;&gt;&lt;property id=&quot;20148&quot; value=&quot;5&quot;/&gt;&lt;property id=&quot;20300&quot; value=&quot;Slide 4 - &amp;quot;Overview&amp;quot;&quot;/&gt;&lt;property id=&quot;20307&quot; value=&quot;260&quot;/&gt;&lt;/object&gt;&lt;object type=&quot;3&quot; unique_id=&quot;10008&quot;&gt;&lt;property id=&quot;20148&quot; value=&quot;5&quot;/&gt;&lt;property id=&quot;20300&quot; value=&quot;Slide 5 - &amp;quot;Learning Objectives&amp;quot;&quot;/&gt;&lt;property id=&quot;20307&quot; value=&quot;261&quot;/&gt;&lt;/object&gt;&lt;object type=&quot;3&quot; unique_id=&quot;10009&quot;&gt;&lt;property id=&quot;20148&quot; value=&quot;5&quot;/&gt;&lt;property id=&quot;20300&quot; value=&quot;Slide 6 - &amp;quot;Learning Objectives&amp;quot;&quot;/&gt;&lt;property id=&quot;20307&quot; value=&quot;264&quot;/&gt;&lt;/object&gt;&lt;object type=&quot;3&quot; unique_id=&quot;10010&quot;&gt;&lt;property id=&quot;20148&quot; value=&quot;5&quot;/&gt;&lt;property id=&quot;20300&quot; value=&quot;Slide 7 - &amp;quot;A1 Example&amp;quot;&quot;/&gt;&lt;property id=&quot;20307&quot; value=&quot;265&quot;/&gt;&lt;/object&gt;&lt;object type=&quot;3&quot; unique_id=&quot;10011&quot;&gt;&lt;property id=&quot;20148&quot; value=&quot;5&quot;/&gt;&lt;property id=&quot;20300&quot; value=&quot;Slide 8 - &amp;quot;A2 Example&amp;quot;&quot;/&gt;&lt;property id=&quot;20307&quot; value=&quot;266&quot;/&gt;&lt;/object&gt;&lt;object type=&quot;3&quot; unique_id=&quot;10012&quot;&gt;&lt;property id=&quot;20148&quot; value=&quot;5&quot;/&gt;&lt;property id=&quot;20300&quot; value=&quot;Slide 9 - &amp;quot;A3 Example&amp;quot;&quot;/&gt;&lt;property id=&quot;20307&quot; value=&quot;267&quot;/&gt;&lt;/object&gt;&lt;object type=&quot;3&quot; unique_id=&quot;10013&quot;&gt;&lt;property id=&quot;20148&quot; value=&quot;5&quot;/&gt;&lt;property id=&quot;20300&quot; value=&quot;Slide 10 - &amp;quot;B1 Example&amp;quot;&quot;/&gt;&lt;property id=&quot;20307&quot; value=&quot;268&quot;/&gt;&lt;/object&gt;&lt;object type=&quot;3&quot; unique_id=&quot;10014&quot;&gt;&lt;property id=&quot;20148&quot; value=&quot;5&quot;/&gt;&lt;property id=&quot;20300&quot; value=&quot;Slide 11 - &amp;quot;B2 Example&amp;quot;&quot;/&gt;&lt;property id=&quot;20307&quot; value=&quot;269&quot;/&gt;&lt;/object&gt;&lt;object type=&quot;3&quot; unique_id=&quot;10015&quot;&gt;&lt;property id=&quot;20148&quot; value=&quot;5&quot;/&gt;&lt;property id=&quot;20300&quot; value=&quot;Slide 12 - &amp;quot;B3 Example&amp;quot;&quot;/&gt;&lt;property id=&quot;20307&quot; value=&quot;298&quot;/&gt;&lt;/object&gt;&lt;object type=&quot;3&quot; unique_id=&quot;10016&quot;&gt;&lt;property id=&quot;20148&quot; value=&quot;5&quot;/&gt;&lt;property id=&quot;20300&quot; value=&quot;Slide 13 - &amp;quot;C1 Example&amp;quot;&quot;/&gt;&lt;property id=&quot;20307&quot; value=&quot;270&quot;/&gt;&lt;/object&gt;&lt;object type=&quot;3&quot; unique_id=&quot;10017&quot;&gt;&lt;property id=&quot;20148&quot; value=&quot;5&quot;/&gt;&lt;property id=&quot;20300&quot; value=&quot;Slide 14 - &amp;quot;C2 Example&amp;quot;&quot;/&gt;&lt;property id=&quot;20307&quot; value=&quot;271&quot;/&gt;&lt;/object&gt;&lt;object type=&quot;3&quot; unique_id=&quot;10018&quot;&gt;&lt;property id=&quot;20148&quot; value=&quot;5&quot;/&gt;&lt;property id=&quot;20300&quot; value=&quot;Slide 15 - &amp;quot;Summary&amp;quot;&quot;/&gt;&lt;property id=&quot;20307&quot; value=&quot;272&quot;/&gt;&lt;/object&gt;&lt;object type=&quot;3&quot; unique_id=&quot;10019&quot;&gt;&lt;property id=&quot;20148&quot; value=&quot;5&quot;/&gt;&lt;property id=&quot;20300&quot; value=&quot;Slide 16 - &amp;quot;Administrative Break&amp;quot;&quot;/&gt;&lt;property id=&quot;20307&quot; value=&quot;273&quot;/&gt;&lt;/object&gt;&lt;object type=&quot;3&quot; unique_id=&quot;10020&quot;&gt;&lt;property id=&quot;20148&quot; value=&quot;5&quot;/&gt;&lt;property id=&quot;20300&quot; value=&quot;Slide 17 - &amp;quot;Hyperlink Example&amp;quot;&quot;/&gt;&lt;property id=&quot;20307&quot; value=&quot;274&quot;/&gt;&lt;/object&gt;&lt;object type=&quot;3&quot; unique_id=&quot;10021&quot;&gt;&lt;property id=&quot;20148&quot; value=&quot;5&quot;/&gt;&lt;property id=&quot;20300&quot; value=&quot;Slide 18 - &amp;quot;Hyperlink Content 1&amp;quot;&quot;/&gt;&lt;property id=&quot;20307&quot; value=&quot;275&quot;/&gt;&lt;/object&gt;&lt;object type=&quot;3&quot; unique_id=&quot;10022&quot;&gt;&lt;property id=&quot;20148&quot; value=&quot;5&quot;/&gt;&lt;property id=&quot;20300&quot; value=&quot;Slide 19 - &amp;quot;Hyperlink Content 2&amp;quot;&quot;/&gt;&lt;property id=&quot;20307&quot; value=&quot;276&quot;/&gt;&lt;/object&gt;&lt;object type=&quot;3&quot; unique_id=&quot;10023&quot;&gt;&lt;property id=&quot;20148&quot; value=&quot;5&quot;/&gt;&lt;property id=&quot;20300&quot; value=&quot;Slide 20 - &amp;quot;Highlight Screen Elements&amp;quot;&quot;/&gt;&lt;property id=&quot;20307&quot; value=&quot;280&quot;/&gt;&lt;/object&gt;&lt;object type=&quot;3&quot; unique_id=&quot;10025&quot;&gt;&lt;property id=&quot;20148&quot; value=&quot;5&quot;/&gt;&lt;property id=&quot;20300&quot; value=&quot;Slide 21 - &amp;quot;Shutdown&amp;quot;&quot;/&gt;&lt;property id=&quot;20307&quot; value=&quot;295&quot;/&gt;&lt;/object&gt;&lt;object type=&quot;3&quot; unique_id=&quot;10027&quot;&gt;&lt;property id=&quot;20148&quot; value=&quot;5&quot;/&gt;&lt;property id=&quot;20300&quot; value=&quot;Slide 22 - &amp;quot;Shutdown&amp;quot;&quot;/&gt;&lt;property id=&quot;20307&quot; value=&quot;297&quot;/&gt;&lt;/object&gt;&lt;object type=&quot;3&quot; unique_id=&quot;10028&quot;&gt;&lt;property id=&quot;20148&quot; value=&quot;5&quot;/&gt;&lt;property id=&quot;20300&quot; value=&quot;Slide 25 - &amp;quot;Graphic Callout Example&amp;quot;&quot;/&gt;&lt;property id=&quot;20307&quot; value=&quot;278&quot;/&gt;&lt;/object&gt;&lt;object type=&quot;3&quot; unique_id=&quot;10029&quot;&gt;&lt;property id=&quot;20148&quot; value=&quot;5&quot;/&gt;&lt;property id=&quot;20300&quot; value=&quot;Slide 26&quot;/&gt;&lt;property id=&quot;20307&quot; value=&quot;302&quot;/&gt;&lt;/object&gt;&lt;object type=&quot;3&quot; unique_id=&quot;10160&quot;&gt;&lt;property id=&quot;20148&quot; value=&quot;5&quot;/&gt;&lt;property id=&quot;20300&quot; value=&quot;Slide 23 - &amp;quot;Steps&amp;quot;&quot;/&gt;&lt;property id=&quot;20307&quot; value=&quot;303&quot;/&gt;&lt;/object&gt;&lt;object type=&quot;3&quot; unique_id=&quot;10161&quot;&gt;&lt;property id=&quot;20148&quot; value=&quot;5&quot;/&gt;&lt;property id=&quot;20300&quot; value=&quot;Slide 24 - &amp;quot;Steps&amp;quot;&quot;/&gt;&lt;property id=&quot;20307&quot; value=&quot;304&quot;/&gt;&lt;/object&gt;&lt;/object&gt;&lt;/object&gt;&lt;/database&gt;"/>
  <p:tag name="SECTOMILLISECCONVERTED" val="1"/>
  <p:tag name="WASPOLLED" val="07DCCE7710A14165B1BBD1869E93B75B"/>
  <p:tag name="TPPRESENTATIONGUID" val="4be0e691-8905-421c-92a4-69d59e502d13"/>
  <p:tag name="TPVERSION" val="6"/>
  <p:tag name="TPFULLVERSION" val="6.2.1.5"/>
  <p:tag name="PPTVERSION" val="15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DEFINEDCOLORS" val="3,6,10,45,32,50,13,4,9,55,1"/>
  <p:tag name="COLORTYPE" val="SCHEME"/>
  <p:tag name="LABELFORMAT" val="1"/>
  <p:tag name="NUMBERFORMAT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93405A590AF45BEB06FC0DD0BFEDB86&lt;/guid&gt;&#10;        &lt;description /&gt;&#10;        &lt;date&gt;7/9/2015 9:55:0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379CFF270564C21AE8DE0650C5BC62D&lt;/guid&gt;&#10;            &lt;repollguid&gt;6670C8CF3EEF4A07BE2FCBFEE33CDC84&lt;/repollguid&gt;&#10;            &lt;sourceid&gt;30429742E35D41A8A1BCED81BCC55CA3&lt;/sourceid&gt;&#10;            &lt;questiontext&gt;What is the age-old adage regarding establishing discipline?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B3B095A9146409E9AB42D5B3A27C273&lt;/guid&gt;&#10;                    &lt;answertext&gt;Don't smile for the first three months&lt;/answertext&gt;&#10;                    &lt;valuetype&gt;-1&lt;/valuetype&gt;&#10;                &lt;/answer&gt;&#10;                &lt;answer&gt;&#10;                    &lt;guid&gt;8FBC7FE5467E43D3A2712CA5BAC25A10&lt;/guid&gt;&#10;                    &lt;answertext&gt;Praise in public; censure in private&lt;/answertext&gt;&#10;                    &lt;valuetype&gt;1&lt;/valuetype&gt;&#10;                &lt;/answer&gt;&#10;                &lt;answer&gt;&#10;                    &lt;guid&gt;C42C0ED2A5C44C599E4896488A1C61CB&lt;/guid&gt;&#10;                    &lt;answertext&gt;Punish the entire group for any infraction&lt;/answertext&gt;&#10;                    &lt;valuetype&gt;-1&lt;/valuetype&gt;&#10;                &lt;/answer&gt;&#10;                &lt;answer&gt;&#10;                    &lt;guid&gt;959C71E0F5B84485B1F5E1CD7261BDE5&lt;/guid&gt;&#10;                    &lt;answertext&gt;Teach subordinates to fear discipline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  <p:tag name="LIVECHARTING" val="False"/>
  <p:tag name="AUTOOPENPOLL" val="True"/>
  <p:tag name="AUTOFORMAT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DEFINEDCOLORS" val="3,6,10,45,32,50,13,4,9,55,1"/>
  <p:tag name="LABELFORMAT" val="1"/>
  <p:tag name="NUMBERFORMAT" val="3"/>
  <p:tag name="COLORTYPE" val="SCHEM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ORECALCULATION" val="1"/>
  <p:tag name="NUMBERTODISPLAY" val="10"/>
  <p:tag name="PARTICIPANTDISPLAY" val="1"/>
  <p:tag name="DISPLAYPOINTSLESSTHANONE" val="False"/>
  <p:tag name="CORRECTONLY" val="False"/>
  <p:tag name="TYPE" val="ParticipantLeaderboardS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A7A198B61BB041EBA9C685DC69567A40&lt;/guid&gt;&#10;        &lt;description /&gt;&#10;        &lt;date&gt;7/9/2015 9:55:0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FDB66CA346347B2BF19E84D5E1C6C62&lt;/guid&gt;&#10;            &lt;repollguid&gt;D6B665E564B24601BA4E852CF7A14104&lt;/repollguid&gt;&#10;            &lt;sourceid&gt;93B8B967F33D4720A14D3CF39164D811&lt;/sourceid&gt;&#10;            &lt;questiontext&gt;I would like to learn how to get cooperation from others and establish discipline in my unit.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B8CA957C624E497EB0FF288409A13B83&lt;/guid&gt;&#10;                    &lt;answertext&gt;Yes&lt;/answertext&gt;&#10;                    &lt;valuetype&gt;0&lt;/valuetype&gt;&#10;                &lt;/answer&gt;&#10;                &lt;answer&gt;&#10;                    &lt;guid&gt;B569D6FC254547948A098502DDB53F94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False"/>
  <p:tag name="HASRESULT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1"/>
  <p:tag name="NUMBERFORMAT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rueFalse"/>
  <p:tag name="TPQUESTIONXML" val="﻿&lt;?xml version=&quot;1.0&quot; encoding=&quot;utf-8&quot;?&gt;&#10;&lt;questionlist&gt;&#10;    &lt;properties&gt;&#10;        &lt;guid&gt;18A97A01DA2A442C8B532074FC436BAC&lt;/guid&gt;&#10;        &lt;description /&gt;&#10;        &lt;date&gt;7/9/2015 9:55:0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0443FE823914593BCFE66EBBCD2FBED&lt;/guid&gt;&#10;            &lt;repollguid&gt;4ECB948AC0594526995E3705426B5889&lt;/repollguid&gt;&#10;            &lt;sourceid&gt;C978A613B7DC42B992D5F3BBC9C9D8E1&lt;/sourceid&gt;&#10;            &lt;questiontext&gt;Leaders are restricted to a few techniques that can motivate personnel.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BA5E19958CE544F49D933458571B5324&lt;/guid&gt;&#10;                    &lt;answertext&gt;True&lt;/answertext&gt;&#10;                    &lt;valuetype&gt;-1&lt;/valuetype&gt;&#10;                &lt;/answer&gt;&#10;                &lt;answer&gt;&#10;                    &lt;guid&gt;5EE5410A47D74BCA83B397AC9F841C60&lt;/guid&gt;&#10;                    &lt;answertext&gt;False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False"/>
  <p:tag name="HASRESULTS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1"/>
  <p:tag name="NUMBERFORMAT" val="3"/>
  <p:tag name="COLORTYPE" val="SCHEM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E068476AB0540BEB626ECD7B545841F&lt;/guid&gt;&#10;        &lt;description /&gt;&#10;        &lt;date&gt;7/9/2015 9:55:0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FABA6C114154A80AEE1F62D0D3FCF49&lt;/guid&gt;&#10;            &lt;repollguid&gt;5A61D3CA02CE46119F1B721093F349C5&lt;/repollguid&gt;&#10;            &lt;sourceid&gt;CE8A8AE1AE7D4577947F8B72C2415912&lt;/sourceid&gt;&#10;            &lt;questiontext&gt;Identify the term that means sharply mocking or contemptuous.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C25DA5389BC2424BAA868ABE0E92372C&lt;/guid&gt;&#10;                    &lt;answertext&gt;Humiliation&lt;/answertext&gt;&#10;                    &lt;valuetype&gt;-1&lt;/valuetype&gt;&#10;                &lt;/answer&gt;&#10;                &lt;answer&gt;&#10;                    &lt;guid&gt;29CB6689649B430A848AA306FF6DF7DB&lt;/guid&gt;&#10;                    &lt;answertext&gt;Bullying&lt;/answertext&gt;&#10;                    &lt;valuetype&gt;-1&lt;/valuetype&gt;&#10;                &lt;/answer&gt;&#10;                &lt;answer&gt;&#10;                    &lt;guid&gt;DBB01E95B83E4D3FADCFA36F78F03EB4&lt;/guid&gt;&#10;                    &lt;answertext&gt;Irony&lt;/answertext&gt;&#10;                    &lt;valuetype&gt;-1&lt;/valuetype&gt;&#10;                &lt;/answer&gt;&#10;                &lt;answer&gt;&#10;                    &lt;guid&gt;3A5AA4AEC9DF46E3A43DEDBA40A2F695&lt;/guid&gt;&#10;                    &lt;answertext&gt;Sarcasm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False"/>
  <p:tag name="HASRESULTS" val="False"/>
</p:tagLst>
</file>

<file path=ppt/theme/theme1.xml><?xml version="1.0" encoding="utf-8"?>
<a:theme xmlns:a="http://schemas.openxmlformats.org/drawingml/2006/main" name="2_Custom Design">
  <a:themeElements>
    <a:clrScheme name="Gold Blue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C000"/>
      </a:hlink>
      <a:folHlink>
        <a:srgbClr val="A8D6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10028</TotalTime>
  <Words>1162</Words>
  <Application>Microsoft Office PowerPoint</Application>
  <PresentationFormat>On-screen Show (4:3)</PresentationFormat>
  <Paragraphs>318</Paragraphs>
  <Slides>37</Slides>
  <Notes>31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Calibri Light</vt:lpstr>
      <vt:lpstr>Arial</vt:lpstr>
      <vt:lpstr>2_Custom Design</vt:lpstr>
      <vt:lpstr>Office Theme</vt:lpstr>
      <vt:lpstr>Custom Design</vt:lpstr>
      <vt:lpstr>TPC JROTC</vt:lpstr>
      <vt:lpstr>NJROTC NS-4 Leadership and Ethics</vt:lpstr>
      <vt:lpstr>Lesson 03.02  Positive Leadership   Techniques: Cooperation and Discipline</vt:lpstr>
      <vt:lpstr>Explain the most effective leadership techniques involved in getting cooperation and establishing discipline.</vt:lpstr>
      <vt:lpstr>Learning Objectives</vt:lpstr>
      <vt:lpstr>I would like to learn how to get cooperation from others and establish discipline in my unit.</vt:lpstr>
      <vt:lpstr>Review</vt:lpstr>
      <vt:lpstr>Qualifier</vt:lpstr>
      <vt:lpstr> Seven Categories of Leadership Techniques</vt:lpstr>
      <vt:lpstr>Seven Categories of Leadership Techniques</vt:lpstr>
      <vt:lpstr>Leaders are restricted to a few techniques that can motivate personnel.</vt:lpstr>
      <vt:lpstr>Eleven Techniques for Getting Cooperation</vt:lpstr>
      <vt:lpstr>Practical Application of Techniques 1-3</vt:lpstr>
      <vt:lpstr>Eleven Techniques for Getting Cooperation</vt:lpstr>
      <vt:lpstr>Practical Application of Techniques 4-6</vt:lpstr>
      <vt:lpstr>Eleven Techniques for Getting Cooperation</vt:lpstr>
      <vt:lpstr>Practical Application of Techniques 7-8</vt:lpstr>
      <vt:lpstr>Eleven Techniques for Getting Cooperation</vt:lpstr>
      <vt:lpstr>Practical Application of Techniques 9-11</vt:lpstr>
      <vt:lpstr>Identify the term that means sharply mocking or contemptuous.</vt:lpstr>
      <vt:lpstr>Ten Techniques for Establishing Discipline</vt:lpstr>
      <vt:lpstr>Practical Application of Techniques 1-3</vt:lpstr>
      <vt:lpstr>Ten Techniques for Establishing Discipline</vt:lpstr>
      <vt:lpstr>Practical Application of Techniques 4-6</vt:lpstr>
      <vt:lpstr>Ten Techniques for Establishing Discipline</vt:lpstr>
      <vt:lpstr>Practical Application of Techniques 7-8</vt:lpstr>
      <vt:lpstr>Ten Techniques for Establishing Discipline</vt:lpstr>
      <vt:lpstr>Practical Application of Techniques 9-10</vt:lpstr>
      <vt:lpstr>What is the age-old adage regarding establishing discipline?</vt:lpstr>
      <vt:lpstr>VADM Williams </vt:lpstr>
      <vt:lpstr>Self-Evaluation: Getting Cooperation</vt:lpstr>
      <vt:lpstr>Cadet Responses</vt:lpstr>
      <vt:lpstr>Self-Evaluation: Establishing Discipline</vt:lpstr>
      <vt:lpstr>Cadet Responses</vt:lpstr>
      <vt:lpstr>Lesson Summary</vt:lpstr>
      <vt:lpstr>Lesson Summary</vt:lpstr>
      <vt:lpstr>Leaderboard</vt:lpstr>
      <vt:lpstr>Whiteboard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ckinsell</dc:creator>
  <cp:lastModifiedBy>Andy Bennetts</cp:lastModifiedBy>
  <cp:revision>749</cp:revision>
  <cp:lastPrinted>2012-01-04T17:18:42Z</cp:lastPrinted>
  <dcterms:created xsi:type="dcterms:W3CDTF">2011-03-14T22:07:31Z</dcterms:created>
  <dcterms:modified xsi:type="dcterms:W3CDTF">2015-09-22T20:33:17Z</dcterms:modified>
</cp:coreProperties>
</file>